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70" r:id="rId15"/>
    <p:sldId id="269" r:id="rId16"/>
    <p:sldId id="278" r:id="rId17"/>
    <p:sldId id="280" r:id="rId18"/>
    <p:sldId id="268" r:id="rId19"/>
    <p:sldId id="271" r:id="rId20"/>
    <p:sldId id="273" r:id="rId21"/>
    <p:sldId id="272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7B6E5-D220-4EDB-A3E9-421C6A3F54EE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93C03-8D5F-4B0A-8EC5-93C24859D961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r>
              <a:rPr lang="en-US" b="1"/>
              <a:t>МЕНАЏМЕНТ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И </a:t>
            </a:r>
            <a:r>
              <a:rPr lang="en-US" b="1"/>
              <a:t>РАДНА МОТИВАЦИЈА </a:t>
            </a:r>
            <a:endParaRPr lang="sr-Cyrl-RS"/>
          </a:p>
        </p:txBody>
      </p:sp>
      <p:pic>
        <p:nvPicPr>
          <p:cNvPr id="1026" name="Picture 2" descr="C:\Users\Katarina\Desktop\usl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362200"/>
            <a:ext cx="4405488" cy="2973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/>
              <a:t>Традиционални</a:t>
            </a:r>
            <a:r>
              <a:rPr lang="en-US" b="1" dirty="0"/>
              <a:t> </a:t>
            </a:r>
            <a:r>
              <a:rPr lang="en-US" b="1" dirty="0" err="1"/>
              <a:t>модел</a:t>
            </a:r>
            <a:r>
              <a:rPr lang="en-US" b="1" dirty="0"/>
              <a:t> </a:t>
            </a:r>
            <a:r>
              <a:rPr lang="en-US" dirty="0" smtClean="0"/>
              <a:t>↓↓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r>
              <a:rPr lang="en-US" smtClean="0"/>
              <a:t>    </a:t>
            </a:r>
            <a:r>
              <a:rPr lang="sr-Cyrl-RS" smtClean="0"/>
              <a:t>П</a:t>
            </a:r>
            <a:r>
              <a:rPr lang="en-US" smtClean="0"/>
              <a:t>ружа </a:t>
            </a:r>
            <a:r>
              <a:rPr lang="en-US"/>
              <a:t>подстицај повећањем </a:t>
            </a:r>
            <a:r>
              <a:rPr lang="en-US" smtClean="0"/>
              <a:t>плате!</a:t>
            </a:r>
            <a:endParaRPr lang="sr-Cyrl-RS"/>
          </a:p>
        </p:txBody>
      </p:sp>
      <p:pic>
        <p:nvPicPr>
          <p:cNvPr id="1026" name="Picture 2" descr="C:\Users\Katarina\Desktop\dinari-isplata-foto-aleksandar-jovanovic-cile-1389876643-428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95600"/>
            <a:ext cx="5048250" cy="340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286000" y="63246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r-Cyrl-RS" b="1" smtClean="0"/>
              <a:t>ШТО ВИШЕ УРАДЕ, ВИШЕ ЋЕ ЗАРАЂИВАТИ</a:t>
            </a:r>
            <a:endParaRPr lang="sr-Cyrl-R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/>
              <a:t>Модел хуманих односа </a:t>
            </a:r>
            <a:r>
              <a:rPr lang="en-US" b="1" smtClean="0"/>
              <a:t>пружа</a:t>
            </a:r>
            <a:r>
              <a:rPr lang="sr-Cyrl-RS" b="1" smtClean="0"/>
              <a:t/>
            </a:r>
            <a:br>
              <a:rPr lang="sr-Cyrl-RS" b="1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П</a:t>
            </a:r>
            <a:r>
              <a:rPr lang="en-US" smtClean="0"/>
              <a:t>ружа/</a:t>
            </a:r>
            <a:r>
              <a:rPr lang="sr-Cyrl-RS" smtClean="0"/>
              <a:t>П</a:t>
            </a:r>
            <a:r>
              <a:rPr lang="en-US" smtClean="0"/>
              <a:t>репознаје </a:t>
            </a:r>
            <a:r>
              <a:rPr lang="en-US"/>
              <a:t>социјалне потребе </a:t>
            </a:r>
            <a:r>
              <a:rPr lang="en-US" smtClean="0"/>
              <a:t>запослених!</a:t>
            </a:r>
            <a:endParaRPr lang="sr-Cyrl-RS"/>
          </a:p>
        </p:txBody>
      </p:sp>
      <p:pic>
        <p:nvPicPr>
          <p:cNvPr id="1026" name="Picture 2" descr="C:\Users\Katarina\Desktop\on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581400"/>
            <a:ext cx="4800600" cy="2861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Модел хуманих ресурса </a:t>
            </a:r>
            <a:r>
              <a:rPr lang="en-US" b="1" smtClean="0"/>
              <a:t>пружа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sr-Cyrl-RS"/>
              <a:t>Н</a:t>
            </a:r>
            <a:r>
              <a:rPr lang="en-US" smtClean="0"/>
              <a:t>уди/</a:t>
            </a:r>
            <a:r>
              <a:rPr lang="sr-Cyrl-RS" smtClean="0"/>
              <a:t>П</a:t>
            </a:r>
            <a:r>
              <a:rPr lang="en-US" smtClean="0"/>
              <a:t>ружа </a:t>
            </a:r>
            <a:r>
              <a:rPr lang="en-US"/>
              <a:t>повећање </a:t>
            </a:r>
            <a:r>
              <a:rPr lang="en-US" smtClean="0"/>
              <a:t>одговорности!</a:t>
            </a:r>
            <a:endParaRPr lang="sr-Cyrl-RS"/>
          </a:p>
        </p:txBody>
      </p:sp>
      <p:pic>
        <p:nvPicPr>
          <p:cNvPr id="4" name="Picture 2" descr="C:\Users\Katarina\Desktop\Uspejšnost-u-međuljudskim-odnosi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082" y="2514600"/>
            <a:ext cx="5934718" cy="3645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Остале теорије ...</a:t>
            </a:r>
            <a:br>
              <a:rPr lang="sr-Cyrl-RS" smtClean="0"/>
            </a:br>
            <a:r>
              <a:rPr lang="sr-Cyrl-RS" smtClean="0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→ Теорије садржаја/задовољства</a:t>
            </a:r>
          </a:p>
          <a:p>
            <a:pPr>
              <a:buNone/>
            </a:pPr>
            <a:r>
              <a:rPr lang="sr-Cyrl-RS" smtClean="0"/>
              <a:t>	→ Теорије процеса</a:t>
            </a:r>
          </a:p>
          <a:p>
            <a:pPr>
              <a:buNone/>
            </a:pPr>
            <a:r>
              <a:rPr lang="sr-Cyrl-RS" smtClean="0"/>
              <a:t>	→ Теорије "појачања"</a:t>
            </a:r>
            <a:endParaRPr lang="sr-Cyrl-RS"/>
          </a:p>
        </p:txBody>
      </p:sp>
      <p:pic>
        <p:nvPicPr>
          <p:cNvPr id="4" name="Picture 2" descr="C:\Users\Katarina\Desktop\usl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657600"/>
            <a:ext cx="4405488" cy="2973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/>
              <a:t> </a:t>
            </a:r>
            <a:r>
              <a:rPr lang="en-US" b="1" smtClean="0"/>
              <a:t>Варијабле</a:t>
            </a:r>
            <a:r>
              <a:rPr lang="en-US" smtClean="0"/>
              <a:t> </a:t>
            </a:r>
            <a:r>
              <a:rPr lang="en-US"/>
              <a:t>које утичу на </a:t>
            </a:r>
            <a:r>
              <a:rPr lang="en-US" smtClean="0"/>
              <a:t>мотивацију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И</a:t>
            </a:r>
            <a:r>
              <a:rPr lang="en-US" smtClean="0"/>
              <a:t>ндивидуалне карактеристике </a:t>
            </a:r>
            <a:r>
              <a:rPr lang="sr-Cyrl-RS" smtClean="0"/>
              <a:t>К</a:t>
            </a:r>
            <a:r>
              <a:rPr lang="en-US" smtClean="0"/>
              <a:t>арактеристике посла</a:t>
            </a:r>
            <a:endParaRPr lang="sr-Cyrl-RS" smtClean="0"/>
          </a:p>
          <a:p>
            <a:pPr>
              <a:buNone/>
            </a:pPr>
            <a:r>
              <a:rPr lang="sr-Cyrl-RS" smtClean="0"/>
              <a:t>	К</a:t>
            </a:r>
            <a:r>
              <a:rPr lang="en-US" smtClean="0"/>
              <a:t>арактеристике </a:t>
            </a:r>
            <a:r>
              <a:rPr lang="en-US"/>
              <a:t>радне ситуације</a:t>
            </a:r>
            <a:endParaRPr lang="sr-Cyrl-RS"/>
          </a:p>
        </p:txBody>
      </p:sp>
      <p:pic>
        <p:nvPicPr>
          <p:cNvPr id="1026" name="Picture 2" descr="C:\Users\Katarina\Desktop\pa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495800"/>
            <a:ext cx="333375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/>
              <a:t>Мaslovlje</a:t>
            </a:r>
            <a:r>
              <a:rPr lang="en-US"/>
              <a:t>-ва скала људских </a:t>
            </a:r>
            <a:r>
              <a:rPr lang="en-US" smtClean="0"/>
              <a:t>потреба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Ф</a:t>
            </a:r>
            <a:r>
              <a:rPr lang="en-US" smtClean="0"/>
              <a:t>изиолошке потребе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отребе </a:t>
            </a:r>
            <a:r>
              <a:rPr lang="en-US"/>
              <a:t>за </a:t>
            </a:r>
            <a:r>
              <a:rPr lang="en-US" smtClean="0"/>
              <a:t>сигурношћу</a:t>
            </a:r>
            <a:endParaRPr lang="sr-Cyrl-RS" smtClean="0"/>
          </a:p>
          <a:p>
            <a:pPr>
              <a:buNone/>
            </a:pPr>
            <a:r>
              <a:rPr lang="sr-Cyrl-RS"/>
              <a:t>	С</a:t>
            </a:r>
            <a:r>
              <a:rPr lang="en-US" smtClean="0"/>
              <a:t>оцијалне потребе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отребе </a:t>
            </a:r>
            <a:r>
              <a:rPr lang="en-US"/>
              <a:t>за </a:t>
            </a:r>
            <a:r>
              <a:rPr lang="en-US" smtClean="0"/>
              <a:t>статусом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отребе </a:t>
            </a:r>
            <a:r>
              <a:rPr lang="en-US"/>
              <a:t>за самоиспуњењем</a:t>
            </a:r>
            <a:endParaRPr lang="sr-Cyrl-RS"/>
          </a:p>
        </p:txBody>
      </p:sp>
      <p:pic>
        <p:nvPicPr>
          <p:cNvPr id="1026" name="Picture 2" descr="C:\Users\Katarina\Desktop\s16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19563"/>
            <a:ext cx="4572000" cy="2738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mtClean="0"/>
              <a:t>McClelland-oва </a:t>
            </a:r>
            <a:r>
              <a:rPr lang="sr-Cyrl-RS" smtClean="0"/>
              <a:t> </a:t>
            </a:r>
            <a:r>
              <a:rPr lang="en-US" smtClean="0"/>
              <a:t>теорија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sr-Cyrl-RS" smtClean="0"/>
              <a:t>Базирана</a:t>
            </a:r>
            <a:r>
              <a:rPr lang="en-US" smtClean="0"/>
              <a:t> </a:t>
            </a:r>
            <a:r>
              <a:rPr lang="sr-Cyrl-RS" smtClean="0"/>
              <a:t>на</a:t>
            </a:r>
            <a:r>
              <a:rPr lang="en-US" smtClean="0"/>
              <a:t> </a:t>
            </a:r>
            <a:r>
              <a:rPr lang="sr-Cyrl-RS" smtClean="0"/>
              <a:t>емпиријским</a:t>
            </a:r>
            <a:r>
              <a:rPr lang="en-US" smtClean="0"/>
              <a:t> </a:t>
            </a:r>
            <a:r>
              <a:rPr lang="sr-Cyrl-RS" smtClean="0"/>
              <a:t>студијама</a:t>
            </a:r>
          </a:p>
          <a:p>
            <a:r>
              <a:rPr lang="sr-Cyrl-RS" smtClean="0"/>
              <a:t>Са високим потребама за достигнућем</a:t>
            </a:r>
          </a:p>
          <a:p>
            <a:r>
              <a:rPr lang="sr-Cyrl-RS" smtClean="0"/>
              <a:t>Високо мотивисани ...</a:t>
            </a:r>
          </a:p>
          <a:p>
            <a:r>
              <a:rPr lang="sr-Cyrl-RS" smtClean="0"/>
              <a:t>Са изазовима и такмичарским духом ...</a:t>
            </a:r>
          </a:p>
          <a:p>
            <a:r>
              <a:rPr lang="sr-Cyrl-RS" smtClean="0"/>
              <a:t>Корелација  између јаких потреба за достигнућем и јаког (високог) извршења</a:t>
            </a:r>
          </a:p>
          <a:p>
            <a:endParaRPr lang="sr-Cyrl-R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McGregor-oва </a:t>
            </a:r>
            <a:r>
              <a:rPr lang="sr-Cyrl-RS" smtClean="0"/>
              <a:t> </a:t>
            </a:r>
            <a:r>
              <a:rPr lang="en-US" smtClean="0"/>
              <a:t>теорија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нуди </a:t>
            </a:r>
            <a:r>
              <a:rPr lang="en-US"/>
              <a:t>групне </a:t>
            </a:r>
            <a:r>
              <a:rPr lang="en-US" smtClean="0"/>
              <a:t>претпоставке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b="1" smtClean="0"/>
              <a:t>Теорија </a:t>
            </a:r>
            <a:r>
              <a:rPr lang="sr-Cyrl-RS" b="1" smtClean="0"/>
              <a:t> </a:t>
            </a:r>
            <a:r>
              <a:rPr lang="en-US" b="1" smtClean="0"/>
              <a:t>X </a:t>
            </a:r>
            <a:r>
              <a:rPr lang="sr-Cyrl-RS" b="1" smtClean="0"/>
              <a:t> </a:t>
            </a:r>
            <a:r>
              <a:rPr lang="en-US" b="1" smtClean="0"/>
              <a:t>- </a:t>
            </a:r>
            <a:r>
              <a:rPr lang="sr-Cyrl-RS" b="1" smtClean="0"/>
              <a:t> </a:t>
            </a:r>
            <a:r>
              <a:rPr lang="en-US" b="1" smtClean="0"/>
              <a:t>просечан </a:t>
            </a:r>
            <a:r>
              <a:rPr lang="en-US" b="1"/>
              <a:t>човек је </a:t>
            </a:r>
            <a:r>
              <a:rPr lang="en-US" b="1" smtClean="0"/>
              <a:t>лењ </a:t>
            </a:r>
            <a:endParaRPr lang="sr-Cyrl-RS" b="1" smtClean="0"/>
          </a:p>
          <a:p>
            <a:pPr>
              <a:buNone/>
            </a:pPr>
            <a:r>
              <a:rPr lang="sr-Cyrl-RS" b="1"/>
              <a:t>	</a:t>
            </a:r>
            <a:r>
              <a:rPr lang="en-US" b="1" smtClean="0"/>
              <a:t>Теорија </a:t>
            </a:r>
            <a:r>
              <a:rPr lang="sr-Cyrl-RS" b="1" smtClean="0"/>
              <a:t> </a:t>
            </a:r>
            <a:r>
              <a:rPr lang="en-US" b="1" smtClean="0"/>
              <a:t>Y</a:t>
            </a:r>
            <a:r>
              <a:rPr lang="sr-Cyrl-RS" b="1" smtClean="0"/>
              <a:t> </a:t>
            </a:r>
            <a:r>
              <a:rPr lang="en-US" b="1" smtClean="0"/>
              <a:t> </a:t>
            </a:r>
            <a:r>
              <a:rPr lang="en-US" b="1"/>
              <a:t>- </a:t>
            </a:r>
            <a:r>
              <a:rPr lang="sr-Cyrl-RS" b="1" smtClean="0"/>
              <a:t> </a:t>
            </a:r>
            <a:r>
              <a:rPr lang="en-US" b="1" smtClean="0"/>
              <a:t>просечан </a:t>
            </a:r>
            <a:r>
              <a:rPr lang="en-US" b="1"/>
              <a:t>човек може да </a:t>
            </a:r>
            <a:r>
              <a:rPr lang="en-US" b="1" smtClean="0"/>
              <a:t>научи</a:t>
            </a:r>
            <a:endParaRPr lang="sr-Cyrl-RS" b="1" smtClean="0"/>
          </a:p>
          <a:p>
            <a:pPr algn="ctr">
              <a:buNone/>
            </a:pPr>
            <a:r>
              <a:rPr lang="sr-Cyrl-RS" b="1" smtClean="0"/>
              <a:t>...</a:t>
            </a:r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Hereberg-ова теорија два фактора задовољства на послу</a:t>
            </a:r>
            <a:r>
              <a:rPr lang="sr-Cyrl-RS"/>
              <a:t>,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обухвата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00400"/>
            <a:ext cx="9144000" cy="4525963"/>
          </a:xfrm>
        </p:spPr>
        <p:txBody>
          <a:bodyPr/>
          <a:lstStyle/>
          <a:p>
            <a:pPr lvl="1">
              <a:buNone/>
            </a:pPr>
            <a:r>
              <a:rPr lang="sr-Cyrl-RS" smtClean="0"/>
              <a:t>	</a:t>
            </a:r>
          </a:p>
          <a:p>
            <a:pPr lvl="1">
              <a:buNone/>
            </a:pPr>
            <a:endParaRPr lang="sr-Cyrl-RS" smtClean="0"/>
          </a:p>
          <a:p>
            <a:pPr lvl="1">
              <a:buNone/>
            </a:pPr>
            <a:r>
              <a:rPr lang="sr-Cyrl-RS" smtClean="0"/>
              <a:t>	</a:t>
            </a:r>
            <a:r>
              <a:rPr lang="sr-Cyrl-RS" b="1" smtClean="0"/>
              <a:t>Ф</a:t>
            </a:r>
            <a:r>
              <a:rPr lang="en-US" b="1" smtClean="0"/>
              <a:t>акторе </a:t>
            </a:r>
            <a:r>
              <a:rPr lang="en-US" b="1"/>
              <a:t>хигијене (квалитет) </a:t>
            </a:r>
            <a:endParaRPr lang="sr-Cyrl-RS" b="1" smtClean="0"/>
          </a:p>
          <a:p>
            <a:pPr lvl="1">
              <a:buNone/>
            </a:pPr>
            <a:r>
              <a:rPr lang="sr-Cyrl-RS" b="1"/>
              <a:t>	</a:t>
            </a:r>
            <a:r>
              <a:rPr lang="en-US" b="1" smtClean="0"/>
              <a:t>и </a:t>
            </a:r>
            <a:r>
              <a:rPr lang="en-US" b="1"/>
              <a:t>мотиваторе (задовољство послом </a:t>
            </a:r>
            <a:r>
              <a:rPr lang="en-US" b="1" smtClean="0"/>
              <a:t>– напредовање)</a:t>
            </a:r>
            <a:endParaRPr lang="sr-Cyrl-RS" b="1" smtClean="0"/>
          </a:p>
          <a:p>
            <a:pPr lvl="1" algn="ctr">
              <a:buNone/>
            </a:pPr>
            <a:r>
              <a:rPr lang="sr-Cyrl-RS" b="1" smtClean="0"/>
              <a:t>...</a:t>
            </a:r>
            <a:endParaRPr lang="en-US" b="1"/>
          </a:p>
          <a:p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/>
              <a:t>Радна мотивација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b="1" smtClean="0"/>
              <a:t>	Представља </a:t>
            </a:r>
            <a:r>
              <a:rPr lang="en-US" b="1" smtClean="0"/>
              <a:t>битну </a:t>
            </a:r>
            <a:r>
              <a:rPr lang="en-US" b="1"/>
              <a:t>претпоставку успешног рада и постизања добрих резултата како </a:t>
            </a:r>
            <a:r>
              <a:rPr lang="en-US" b="1" smtClean="0"/>
              <a:t>појединца </a:t>
            </a:r>
            <a:r>
              <a:rPr lang="en-US" b="1"/>
              <a:t>тако и целе организације</a:t>
            </a:r>
            <a:r>
              <a:rPr lang="en-US" b="1" smtClean="0"/>
              <a:t>.</a:t>
            </a:r>
            <a:endParaRPr lang="sr-Cyrl-RS" b="1" smtClean="0"/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en-US" b="1" smtClean="0"/>
              <a:t>	</a:t>
            </a:r>
            <a:r>
              <a:rPr lang="sr-Cyrl-RS" b="1" smtClean="0"/>
              <a:t>Успешни менаџери плански и систематски раде на побољшљњу морала и мотивације људи, унапређењу рада и сатисвакције.</a:t>
            </a:r>
            <a:r>
              <a:rPr lang="en-US" b="1" smtClean="0"/>
              <a:t> 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Према моделу очекивања, мотивација зависи </a:t>
            </a:r>
            <a:r>
              <a:rPr lang="en-US" smtClean="0"/>
              <a:t>од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П</a:t>
            </a:r>
            <a:r>
              <a:rPr lang="en-US" smtClean="0"/>
              <a:t>онашања </a:t>
            </a:r>
            <a:r>
              <a:rPr lang="en-US"/>
              <a:t>- </a:t>
            </a:r>
            <a:r>
              <a:rPr lang="en-US" smtClean="0"/>
              <a:t>исхода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sr-Cyrl-RS"/>
              <a:t>В</a:t>
            </a:r>
            <a:r>
              <a:rPr lang="en-US" smtClean="0"/>
              <a:t>алентности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sr-Cyrl-RS"/>
              <a:t>Т</a:t>
            </a:r>
            <a:r>
              <a:rPr lang="en-US" smtClean="0"/>
              <a:t>руда </a:t>
            </a:r>
            <a:r>
              <a:rPr lang="en-US"/>
              <a:t>- резултата</a:t>
            </a:r>
            <a:endParaRPr lang="sr-Cyrl-RS"/>
          </a:p>
        </p:txBody>
      </p:sp>
      <p:pic>
        <p:nvPicPr>
          <p:cNvPr id="4" name="Picture 2" descr="C:\Users\Katarina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038600"/>
            <a:ext cx="38100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Процес модификације </a:t>
            </a:r>
            <a:r>
              <a:rPr lang="en-US" smtClean="0"/>
              <a:t>понашања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b="1" smtClean="0"/>
              <a:t>Ситуација </a:t>
            </a:r>
            <a:r>
              <a:rPr lang="en-US" b="1"/>
              <a:t>(стимулус) </a:t>
            </a:r>
            <a:r>
              <a:rPr lang="sr-Cyrl-RS" b="1" smtClean="0"/>
              <a:t> </a:t>
            </a:r>
            <a:r>
              <a:rPr lang="en-US" b="1" smtClean="0"/>
              <a:t>→ </a:t>
            </a:r>
            <a:r>
              <a:rPr lang="sr-Cyrl-RS" b="1" smtClean="0"/>
              <a:t> </a:t>
            </a:r>
            <a:r>
              <a:rPr lang="en-US" b="1" smtClean="0"/>
              <a:t>Одговор </a:t>
            </a:r>
            <a:r>
              <a:rPr lang="en-US" b="1"/>
              <a:t>(спонтано понашање) </a:t>
            </a:r>
            <a:r>
              <a:rPr lang="sr-Cyrl-RS" b="1" smtClean="0"/>
              <a:t> </a:t>
            </a:r>
            <a:r>
              <a:rPr lang="en-US" b="1" smtClean="0"/>
              <a:t>→ </a:t>
            </a:r>
            <a:r>
              <a:rPr lang="sr-Cyrl-RS" b="1" smtClean="0"/>
              <a:t> </a:t>
            </a:r>
            <a:r>
              <a:rPr lang="en-US" b="1" smtClean="0"/>
              <a:t>Последице </a:t>
            </a:r>
            <a:r>
              <a:rPr lang="en-US" b="1"/>
              <a:t>(специфичне) </a:t>
            </a:r>
            <a:endParaRPr lang="sr-Cyrl-RS" b="1" smtClean="0"/>
          </a:p>
          <a:p>
            <a:pPr>
              <a:buNone/>
            </a:pPr>
            <a:r>
              <a:rPr lang="sr-Cyrl-RS" b="1"/>
              <a:t>	</a:t>
            </a:r>
            <a:r>
              <a:rPr lang="en-US" b="1" smtClean="0"/>
              <a:t>→ </a:t>
            </a:r>
            <a:r>
              <a:rPr lang="sr-Cyrl-RS" b="1" smtClean="0"/>
              <a:t> </a:t>
            </a:r>
            <a:r>
              <a:rPr lang="en-US" b="1" smtClean="0"/>
              <a:t>Будући одговор!</a:t>
            </a:r>
            <a:endParaRPr lang="sr-Cyrl-RS" b="1" smtClean="0"/>
          </a:p>
          <a:p>
            <a:pPr algn="ctr">
              <a:buNone/>
            </a:pPr>
            <a:r>
              <a:rPr lang="en-US"/>
              <a:t>↓</a:t>
            </a:r>
            <a:endParaRPr lang="sr-Cyrl-RS" smtClean="0"/>
          </a:p>
          <a:p>
            <a:pPr>
              <a:buNone/>
            </a:pPr>
            <a:endParaRPr lang="sr-Cyrl-RS"/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Управљање/руковођење </a:t>
            </a:r>
            <a:r>
              <a:rPr lang="en-US"/>
              <a:t>радном мотивацијом</a:t>
            </a:r>
            <a:r>
              <a:rPr lang="sr-Cyrl-RS"/>
              <a:t>, </a:t>
            </a:r>
            <a:r>
              <a:rPr lang="en-US"/>
              <a:t>може </a:t>
            </a:r>
            <a:r>
              <a:rPr lang="sr-Cyrl-RS"/>
              <a:t>се </a:t>
            </a:r>
            <a:r>
              <a:rPr lang="en-US"/>
              <a:t>вршити на </a:t>
            </a:r>
            <a:r>
              <a:rPr lang="sr-Cyrl-RS" b="1" smtClean="0"/>
              <a:t>два</a:t>
            </a:r>
            <a:r>
              <a:rPr lang="en-US" smtClean="0"/>
              <a:t> </a:t>
            </a:r>
            <a:r>
              <a:rPr lang="en-US"/>
              <a:t>нивоа</a:t>
            </a:r>
            <a:r>
              <a:rPr lang="sr-Cyrl-RS"/>
              <a:t>.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Управљање радном мотивацијом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на </a:t>
            </a:r>
            <a:r>
              <a:rPr lang="en-US" b="1"/>
              <a:t>макро</a:t>
            </a:r>
            <a:r>
              <a:rPr lang="en-US"/>
              <a:t> нивоу </a:t>
            </a:r>
            <a:r>
              <a:rPr lang="en-US" smtClean="0"/>
              <a:t>садржи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И</a:t>
            </a:r>
            <a:r>
              <a:rPr lang="en-US" smtClean="0"/>
              <a:t>страживање </a:t>
            </a:r>
            <a:r>
              <a:rPr lang="en-US"/>
              <a:t>"</a:t>
            </a:r>
            <a:r>
              <a:rPr lang="en-US" i="1"/>
              <a:t>климе</a:t>
            </a:r>
            <a:r>
              <a:rPr lang="en-US" smtClean="0"/>
              <a:t>"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sr-Cyrl-RS"/>
              <a:t>А</a:t>
            </a:r>
            <a:r>
              <a:rPr lang="en-US" smtClean="0"/>
              <a:t>нализ</a:t>
            </a:r>
            <a:r>
              <a:rPr lang="sr-Cyrl-RS"/>
              <a:t>у</a:t>
            </a:r>
            <a:r>
              <a:rPr lang="en-US" smtClean="0"/>
              <a:t> </a:t>
            </a:r>
            <a:r>
              <a:rPr lang="en-US"/>
              <a:t>правила </a:t>
            </a:r>
            <a:r>
              <a:rPr lang="en-US" smtClean="0"/>
              <a:t>регулативе</a:t>
            </a:r>
            <a:endParaRPr lang="sr-Cyrl-RS" smtClean="0"/>
          </a:p>
          <a:p>
            <a:pPr>
              <a:buNone/>
            </a:pPr>
            <a:r>
              <a:rPr lang="sr-Cyrl-RS" smtClean="0"/>
              <a:t>	Р</a:t>
            </a:r>
            <a:r>
              <a:rPr lang="en-US" smtClean="0"/>
              <a:t>азвој система</a:t>
            </a:r>
            <a:endParaRPr lang="sr-Cyrl-RS" smtClean="0"/>
          </a:p>
          <a:p>
            <a:pPr>
              <a:buNone/>
            </a:pPr>
            <a:r>
              <a:rPr lang="sr-Cyrl-RS" smtClean="0"/>
              <a:t>	О</a:t>
            </a:r>
            <a:r>
              <a:rPr lang="en-US" smtClean="0"/>
              <a:t>браћање </a:t>
            </a:r>
            <a:r>
              <a:rPr lang="en-US"/>
              <a:t>пажње на факторе "</a:t>
            </a:r>
            <a:r>
              <a:rPr lang="en-US" i="1"/>
              <a:t>хигијене</a:t>
            </a:r>
            <a:r>
              <a:rPr lang="en-US" smtClean="0"/>
              <a:t>"</a:t>
            </a:r>
            <a:r>
              <a:rPr lang="en-US" i="1" smtClean="0"/>
              <a:t> </a:t>
            </a:r>
            <a:r>
              <a:rPr lang="sr-Cyrl-RS"/>
              <a:t>П</a:t>
            </a:r>
            <a:r>
              <a:rPr lang="en-US" smtClean="0"/>
              <a:t>обољшљње </a:t>
            </a:r>
            <a:r>
              <a:rPr lang="en-US"/>
              <a:t>комуникације, 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sr-Cyrl-RS"/>
              <a:t>П</a:t>
            </a:r>
            <a:r>
              <a:rPr lang="en-US" smtClean="0"/>
              <a:t>обољшљње </a:t>
            </a:r>
            <a:r>
              <a:rPr lang="en-US"/>
              <a:t>партиципације</a:t>
            </a:r>
          </a:p>
          <a:p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Мере управљања </a:t>
            </a:r>
            <a:r>
              <a:rPr lang="en-US" smtClean="0"/>
              <a:t>радном</a:t>
            </a:r>
            <a:r>
              <a:rPr lang="sr-Cyrl-RS" smtClean="0"/>
              <a:t> </a:t>
            </a:r>
            <a:r>
              <a:rPr lang="en-US" smtClean="0"/>
              <a:t>мотивацијом </a:t>
            </a:r>
            <a:r>
              <a:rPr lang="en-US"/>
              <a:t>на </a:t>
            </a:r>
            <a:r>
              <a:rPr lang="en-US" b="1"/>
              <a:t>микро</a:t>
            </a:r>
            <a:r>
              <a:rPr lang="en-US"/>
              <a:t> нивоу </a:t>
            </a:r>
            <a:r>
              <a:rPr lang="en-US" smtClean="0"/>
              <a:t>садрже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О</a:t>
            </a:r>
            <a:r>
              <a:rPr lang="en-US" smtClean="0"/>
              <a:t>закоњење </a:t>
            </a:r>
            <a:r>
              <a:rPr lang="en-US"/>
              <a:t>његових/њених потреба и пружање могућности за развој свесно жељених </a:t>
            </a:r>
            <a:r>
              <a:rPr lang="sr-Cyrl-RS" smtClean="0"/>
              <a:t> </a:t>
            </a:r>
            <a:r>
              <a:rPr lang="en-US" smtClean="0"/>
              <a:t>мотивација </a:t>
            </a:r>
            <a:r>
              <a:rPr lang="en-US"/>
              <a:t>од </a:t>
            </a:r>
            <a:r>
              <a:rPr lang="en-US" smtClean="0"/>
              <a:t>индивидуе!</a:t>
            </a:r>
            <a:endParaRPr lang="sr-Cyrl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/>
              <a:t>ХВАЛА НА ПАЖЊИ</a:t>
            </a:r>
            <a:endParaRPr lang="sr-Cyrl-RS" b="1"/>
          </a:p>
        </p:txBody>
      </p:sp>
      <p:pic>
        <p:nvPicPr>
          <p:cNvPr id="1026" name="Picture 2" descr="C:\Users\Katarina\Desktop\tim-300x22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1405733"/>
            <a:ext cx="6456890" cy="4842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Врст</a:t>
            </a:r>
            <a:r>
              <a:rPr lang="sr-Cyrl-RS" smtClean="0"/>
              <a:t>а</a:t>
            </a:r>
            <a:r>
              <a:rPr lang="en-US" smtClean="0"/>
              <a:t> </a:t>
            </a:r>
            <a:r>
              <a:rPr lang="en-US"/>
              <a:t>мотивација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 → Са аспекта руководиоца/менаџера</a:t>
            </a:r>
          </a:p>
          <a:p>
            <a:pPr>
              <a:buNone/>
            </a:pPr>
            <a:r>
              <a:rPr lang="sr-Cyrl-RS" smtClean="0"/>
              <a:t>→ Са академског аспекта</a:t>
            </a:r>
          </a:p>
          <a:p>
            <a:pPr>
              <a:buNone/>
            </a:pPr>
            <a:r>
              <a:rPr lang="sr-Cyrl-RS" smtClean="0"/>
              <a:t>→ Са аспекта понашања</a:t>
            </a:r>
          </a:p>
          <a:p>
            <a:pPr>
              <a:buNone/>
            </a:pPr>
            <a:r>
              <a:rPr lang="sr-Cyrl-RS" smtClean="0"/>
              <a:t>→ Са аспекта рада и постизања циљева</a:t>
            </a:r>
          </a:p>
          <a:p>
            <a:pPr>
              <a:buNone/>
            </a:pPr>
            <a:r>
              <a:rPr lang="sr-Cyrl-RS" smtClean="0"/>
              <a:t>→ Са аспекта процеса</a:t>
            </a:r>
            <a:endParaRPr lang="sr-Cyrl-RS"/>
          </a:p>
        </p:txBody>
      </p:sp>
      <p:pic>
        <p:nvPicPr>
          <p:cNvPr id="1026" name="Picture 2" descr="C:\Users\Katarina\Desktop\1424938444_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030262"/>
            <a:ext cx="6040553" cy="2827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Фактори</a:t>
            </a:r>
            <a:r>
              <a:rPr lang="en-US" smtClean="0"/>
              <a:t> који утичу на мотивацију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/>
              <a:t> </a:t>
            </a:r>
            <a:r>
              <a:rPr lang="en-US" b="1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sr-Cyrl-RS" b="1" smtClean="0"/>
              <a:t>П</a:t>
            </a:r>
            <a:r>
              <a:rPr lang="en-US" b="1" smtClean="0"/>
              <a:t>озитивни</a:t>
            </a:r>
            <a:endParaRPr lang="sr-Cyrl-RS" b="1" smtClean="0"/>
          </a:p>
          <a:p>
            <a:pPr>
              <a:buNone/>
            </a:pPr>
            <a:r>
              <a:rPr lang="sr-Cyrl-RS" b="1" smtClean="0"/>
              <a:t>	</a:t>
            </a:r>
            <a:r>
              <a:rPr lang="en-US" b="1" smtClean="0"/>
              <a:t> </a:t>
            </a:r>
            <a:r>
              <a:rPr lang="sr-Cyrl-RS" b="1" smtClean="0"/>
              <a:t>→ </a:t>
            </a:r>
            <a:r>
              <a:rPr lang="en-US" b="1" smtClean="0"/>
              <a:t> </a:t>
            </a:r>
            <a:r>
              <a:rPr lang="sr-Cyrl-RS" b="1" smtClean="0"/>
              <a:t>Д</a:t>
            </a:r>
            <a:r>
              <a:rPr lang="en-US" b="1" smtClean="0"/>
              <a:t>емотивишући </a:t>
            </a:r>
            <a:r>
              <a:rPr lang="en-US" b="1"/>
              <a:t>(негативни) </a:t>
            </a:r>
            <a:endParaRPr lang="sr-Cyrl-RS" b="1" smtClean="0"/>
          </a:p>
          <a:p>
            <a:pPr>
              <a:buNone/>
            </a:pPr>
            <a:r>
              <a:rPr lang="sr-Cyrl-RS" b="1"/>
              <a:t>	</a:t>
            </a:r>
            <a:r>
              <a:rPr lang="sr-Cyrl-RS" b="1" smtClean="0"/>
              <a:t>     </a:t>
            </a:r>
            <a:r>
              <a:rPr lang="en-US" b="1" smtClean="0"/>
              <a:t>  фактори </a:t>
            </a:r>
            <a:r>
              <a:rPr lang="en-US" b="1"/>
              <a:t>за рад</a:t>
            </a:r>
            <a:endParaRPr lang="sr-Cyrl-R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3352800"/>
          </a:xfrm>
        </p:spPr>
        <p:txBody>
          <a:bodyPr>
            <a:normAutofit fontScale="90000"/>
          </a:bodyPr>
          <a:lstStyle/>
          <a:p>
            <a:pPr algn="l"/>
            <a:r>
              <a:rPr lang="en-US"/>
              <a:t>Мотиватори (позитивни фактори</a:t>
            </a:r>
            <a:r>
              <a:rPr lang="en-US" smtClean="0"/>
              <a:t>):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>- </a:t>
            </a:r>
            <a:r>
              <a:rPr lang="en-US" smtClean="0"/>
              <a:t> </a:t>
            </a:r>
            <a:r>
              <a:rPr lang="sr-Cyrl-RS" sz="3600" smtClean="0"/>
              <a:t>достигнуће</a:t>
            </a:r>
            <a:br>
              <a:rPr lang="sr-Cyrl-RS" sz="3600" smtClean="0"/>
            </a:br>
            <a:r>
              <a:rPr lang="sr-Cyrl-RS" sz="3600" smtClean="0"/>
              <a:t>- </a:t>
            </a:r>
            <a:r>
              <a:rPr lang="en-US" sz="3600" smtClean="0"/>
              <a:t> </a:t>
            </a:r>
            <a:r>
              <a:rPr lang="sr-Cyrl-RS" sz="3600" smtClean="0"/>
              <a:t>признање</a:t>
            </a:r>
            <a:br>
              <a:rPr lang="sr-Cyrl-RS" sz="3600" smtClean="0"/>
            </a:br>
            <a:r>
              <a:rPr lang="sr-Cyrl-RS" sz="3600" smtClean="0"/>
              <a:t>- </a:t>
            </a:r>
            <a:r>
              <a:rPr lang="en-US" sz="3600" smtClean="0"/>
              <a:t> </a:t>
            </a:r>
            <a:r>
              <a:rPr lang="sr-Cyrl-RS" sz="3600" smtClean="0"/>
              <a:t>сопствени рад</a:t>
            </a:r>
            <a:br>
              <a:rPr lang="sr-Cyrl-RS" sz="3600" smtClean="0"/>
            </a:br>
            <a:r>
              <a:rPr lang="sr-Cyrl-RS" sz="3600" smtClean="0"/>
              <a:t>- </a:t>
            </a:r>
            <a:r>
              <a:rPr lang="en-US" sz="3600" smtClean="0"/>
              <a:t> </a:t>
            </a:r>
            <a:r>
              <a:rPr lang="sr-Cyrl-RS" sz="3600" smtClean="0"/>
              <a:t>одговорност</a:t>
            </a:r>
            <a:br>
              <a:rPr lang="sr-Cyrl-RS" sz="3600" smtClean="0"/>
            </a:br>
            <a:r>
              <a:rPr lang="sr-Cyrl-RS" sz="3600" smtClean="0"/>
              <a:t>- </a:t>
            </a:r>
            <a:r>
              <a:rPr lang="en-US" sz="3600" smtClean="0"/>
              <a:t> </a:t>
            </a:r>
            <a:r>
              <a:rPr lang="sr-Cyrl-RS" sz="3600" smtClean="0"/>
              <a:t>напредовање</a:t>
            </a:r>
            <a:br>
              <a:rPr lang="sr-Cyrl-RS" sz="3600" smtClean="0"/>
            </a:br>
            <a:r>
              <a:rPr lang="sr-Cyrl-RS" sz="3600" smtClean="0"/>
              <a:t>- </a:t>
            </a:r>
            <a:r>
              <a:rPr lang="en-US" sz="3600" smtClean="0"/>
              <a:t> </a:t>
            </a:r>
            <a:r>
              <a:rPr lang="sr-Cyrl-RS" sz="3600" smtClean="0"/>
              <a:t>лично побољшање/развој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/>
            </a:r>
            <a:br>
              <a:rPr lang="sr-Cyrl-RS" smtClean="0"/>
            </a:br>
            <a:endParaRPr lang="sr-Cyrl-RS"/>
          </a:p>
        </p:txBody>
      </p:sp>
      <p:pic>
        <p:nvPicPr>
          <p:cNvPr id="4" name="Picture 3" descr="C:\Users\Katarina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733800"/>
            <a:ext cx="3810000" cy="2590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05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b="1" smtClean="0"/>
              <a:t>→</a:t>
            </a:r>
            <a:r>
              <a:rPr lang="sr-Cyrl-RS" b="1" smtClean="0"/>
              <a:t> О</a:t>
            </a:r>
            <a:r>
              <a:rPr lang="en-US" b="1" smtClean="0"/>
              <a:t>дговорност </a:t>
            </a:r>
            <a:endParaRPr lang="sr-Cyrl-RS" b="1" smtClean="0"/>
          </a:p>
          <a:p>
            <a:pPr>
              <a:buNone/>
            </a:pPr>
            <a:r>
              <a:rPr lang="en-US" b="1" smtClean="0"/>
              <a:t>→</a:t>
            </a:r>
            <a:r>
              <a:rPr lang="sr-Cyrl-RS" b="1" smtClean="0"/>
              <a:t> Н</a:t>
            </a:r>
            <a:r>
              <a:rPr lang="en-US" b="1" smtClean="0"/>
              <a:t>апредовање</a:t>
            </a:r>
            <a:endParaRPr lang="sr-Cyrl-R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Незадовољавајући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(</a:t>
            </a:r>
            <a:r>
              <a:rPr lang="en-US"/>
              <a:t>негативни) </a:t>
            </a:r>
            <a:r>
              <a:rPr lang="en-US" smtClean="0"/>
              <a:t>фактори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Неефикасна администрација</a:t>
            </a:r>
          </a:p>
          <a:p>
            <a:pPr>
              <a:buNone/>
            </a:pPr>
            <a:r>
              <a:rPr lang="sr-Cyrl-RS" smtClean="0"/>
              <a:t>→ Некопентетан надзор</a:t>
            </a:r>
          </a:p>
          <a:p>
            <a:pPr>
              <a:buNone/>
            </a:pPr>
            <a:r>
              <a:rPr lang="sr-Cyrl-RS" smtClean="0"/>
              <a:t>→ Лоши интерперсонални односи</a:t>
            </a:r>
          </a:p>
          <a:p>
            <a:pPr>
              <a:buNone/>
            </a:pPr>
            <a:r>
              <a:rPr lang="sr-Cyrl-RS" smtClean="0"/>
              <a:t>→ Лични квалитет менаџера</a:t>
            </a:r>
          </a:p>
          <a:p>
            <a:pPr>
              <a:buNone/>
            </a:pPr>
            <a:r>
              <a:rPr lang="sr-Cyrl-RS" smtClean="0"/>
              <a:t>→ Недовољнљ награда</a:t>
            </a:r>
          </a:p>
          <a:p>
            <a:pPr>
              <a:buNone/>
            </a:pPr>
            <a:r>
              <a:rPr lang="sr-Cyrl-RS" smtClean="0"/>
              <a:t>→ Лоши радни услови</a:t>
            </a:r>
          </a:p>
          <a:p>
            <a:pPr>
              <a:buNone/>
            </a:pPr>
            <a:endParaRPr lang="sr-Cyrl-RS"/>
          </a:p>
        </p:txBody>
      </p:sp>
      <p:pic>
        <p:nvPicPr>
          <p:cNvPr id="1026" name="Picture 2" descr="C:\Users\Katarina\Desktop\komplikac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739" y="4419600"/>
            <a:ext cx="4764261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 </a:t>
            </a:r>
            <a:r>
              <a:rPr lang="en-US"/>
              <a:t>"Добар и успешан </a:t>
            </a:r>
            <a:r>
              <a:rPr lang="en-US" smtClean="0"/>
              <a:t>менаџер“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"</a:t>
            </a:r>
            <a:r>
              <a:rPr lang="en-US"/>
              <a:t>Добар и успешан менаџер  треба да пружи шансу другима за њихов развој"</a:t>
            </a:r>
          </a:p>
          <a:p>
            <a:endParaRPr lang="sr-Cyrl-RS"/>
          </a:p>
        </p:txBody>
      </p:sp>
      <p:pic>
        <p:nvPicPr>
          <p:cNvPr id="1026" name="Picture 2" descr="C:\Users\Katarina\Desktop\moja_firma_profil_-_analiza_poslovan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581400"/>
            <a:ext cx="3124200" cy="2936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Најважнији узроци </a:t>
            </a:r>
            <a:r>
              <a:rPr lang="en-US" smtClean="0"/>
              <a:t>незадовољства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	</a:t>
            </a:r>
            <a:r>
              <a:rPr lang="sr-Cyrl-RS" b="1" dirty="0"/>
              <a:t>Н</a:t>
            </a:r>
            <a:r>
              <a:rPr lang="en-US" b="1" dirty="0" err="1" smtClean="0"/>
              <a:t>едовољна</a:t>
            </a:r>
            <a:r>
              <a:rPr lang="en-US" b="1" dirty="0" smtClean="0"/>
              <a:t> </a:t>
            </a:r>
            <a:r>
              <a:rPr lang="en-US" b="1" dirty="0" err="1"/>
              <a:t>награда</a:t>
            </a:r>
            <a:r>
              <a:rPr lang="en-US" b="1" dirty="0"/>
              <a:t> </a:t>
            </a:r>
            <a:endParaRPr lang="sr-Cyrl-RS" b="1" dirty="0" smtClean="0"/>
          </a:p>
          <a:p>
            <a:pPr>
              <a:buNone/>
            </a:pPr>
            <a:r>
              <a:rPr lang="sr-Cyrl-RS" b="1" dirty="0"/>
              <a:t>	П</a:t>
            </a:r>
            <a:r>
              <a:rPr lang="en-US" b="1" dirty="0" err="1" smtClean="0"/>
              <a:t>лата</a:t>
            </a:r>
            <a:r>
              <a:rPr lang="en-US" b="1" dirty="0"/>
              <a:t>, </a:t>
            </a:r>
            <a:r>
              <a:rPr lang="sr-Cyrl-RS" b="1" dirty="0" smtClean="0"/>
              <a:t>З</a:t>
            </a:r>
            <a:r>
              <a:rPr lang="en-US" b="1" dirty="0" err="1" smtClean="0"/>
              <a:t>арада</a:t>
            </a:r>
            <a:r>
              <a:rPr lang="sr-Cyrl-RS" b="1" dirty="0" smtClean="0"/>
              <a:t> ...</a:t>
            </a:r>
            <a:endParaRPr lang="en-US" b="1" dirty="0"/>
          </a:p>
          <a:p>
            <a:endParaRPr lang="sr-Cyrl-RS" dirty="0"/>
          </a:p>
        </p:txBody>
      </p:sp>
      <p:pic>
        <p:nvPicPr>
          <p:cNvPr id="1026" name="Picture 2" descr="C:\Users\Katarina\Desktop\original-novac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9200" y="3886200"/>
            <a:ext cx="4450000" cy="264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6324600"/>
          </a:xfrm>
        </p:spPr>
        <p:txBody>
          <a:bodyPr/>
          <a:lstStyle/>
          <a:p>
            <a:pPr algn="ctr">
              <a:buNone/>
            </a:pPr>
            <a:r>
              <a:rPr lang="sr-Cyrl-RS" dirty="0" smtClean="0"/>
              <a:t>	</a:t>
            </a:r>
            <a:r>
              <a:rPr lang="sr-Latn-RS" b="1" dirty="0" smtClean="0"/>
              <a:t>T</a:t>
            </a:r>
            <a:r>
              <a:rPr lang="en-US" b="1" dirty="0" err="1" smtClean="0"/>
              <a:t>еорије</a:t>
            </a:r>
            <a:r>
              <a:rPr lang="en-US" b="1" dirty="0" smtClean="0"/>
              <a:t> </a:t>
            </a:r>
            <a:r>
              <a:rPr lang="en-US" b="1" dirty="0" err="1" smtClean="0"/>
              <a:t>мотивације</a:t>
            </a:r>
            <a:endParaRPr lang="sr-Latn-RS" b="1" dirty="0" smtClean="0"/>
          </a:p>
          <a:p>
            <a:pPr algn="ctr">
              <a:buNone/>
            </a:pPr>
            <a:endParaRPr lang="sr-Latn-RS" b="1" dirty="0"/>
          </a:p>
        </p:txBody>
      </p:sp>
      <p:pic>
        <p:nvPicPr>
          <p:cNvPr id="1026" name="Picture 2" descr="C:\Users\Katarina\Desktop\stednja-potrosnja-kriza-novac-zalihe-ustedjevina-finansije-minus-budzet-kucni-potrosaci-zarada-zarade-slamarica-slamarice-kasica-morguefile-com-jpg_660x3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429000"/>
            <a:ext cx="48768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175</Words>
  <Application>Microsoft Office PowerPoint</Application>
  <PresentationFormat>On-screen Show (4:3)</PresentationFormat>
  <Paragraphs>86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МЕНАЏМЕНТ  И РАДНА МОТИВАЦИЈА </vt:lpstr>
      <vt:lpstr>Радна мотивација </vt:lpstr>
      <vt:lpstr>Врста мотивација </vt:lpstr>
      <vt:lpstr>Фактори који утичу на мотивацију</vt:lpstr>
      <vt:lpstr>Мотиватори (позитивни фактори): -  достигнуће -  признање -  сопствени рад -  одговорност -  напредовање -  лично побољшање/развој   </vt:lpstr>
      <vt:lpstr>Незадовољавајући  (негативни) фактори</vt:lpstr>
      <vt:lpstr> "Добар и успешан менаџер“ ↓</vt:lpstr>
      <vt:lpstr>Најважнији узроци незадовољства ↓</vt:lpstr>
      <vt:lpstr>PowerPoint Presentation</vt:lpstr>
      <vt:lpstr>Традиционални модел ↓↓</vt:lpstr>
      <vt:lpstr>Модел хуманих односа пружа ↓</vt:lpstr>
      <vt:lpstr>Модел хуманих ресурса пружа ↓</vt:lpstr>
      <vt:lpstr>Остале теорије ... ↓</vt:lpstr>
      <vt:lpstr> Варијабле које утичу на мотивацију ↓</vt:lpstr>
      <vt:lpstr>Мaslovlje-ва скала људских потреба ↓</vt:lpstr>
      <vt:lpstr>PowerPoint Presentation</vt:lpstr>
      <vt:lpstr>McClelland-oва  теорија</vt:lpstr>
      <vt:lpstr>McGregor-oва  теорија  нуди групне претпоставке  ↓</vt:lpstr>
      <vt:lpstr>Hereberg-ова теорија два фактора задовољства на послу,  обухвата  ↓</vt:lpstr>
      <vt:lpstr>Према моделу очекивања, мотивација зависи од ↓</vt:lpstr>
      <vt:lpstr>Процес модификације понашања ↓</vt:lpstr>
      <vt:lpstr>Управљање радном мотивацијом  на макро нивоу садржи ↓</vt:lpstr>
      <vt:lpstr>Мере управљања радном мотивацијом на микро нивоу садрже ↓</vt:lpstr>
      <vt:lpstr>ХВАЛА НА ПАЖЊИ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МЕНАЏМЕНТ И РАДНА МОТИВАЦИЈА </dc:title>
  <dc:creator>Katarina</dc:creator>
  <cp:lastModifiedBy>soclek</cp:lastModifiedBy>
  <cp:revision>102</cp:revision>
  <dcterms:created xsi:type="dcterms:W3CDTF">2016-10-30T07:51:34Z</dcterms:created>
  <dcterms:modified xsi:type="dcterms:W3CDTF">2020-09-18T11:05:02Z</dcterms:modified>
</cp:coreProperties>
</file>